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9" r:id="rId4"/>
    <p:sldId id="260" r:id="rId5"/>
    <p:sldId id="261" r:id="rId6"/>
    <p:sldId id="262" r:id="rId7"/>
    <p:sldId id="280" r:id="rId8"/>
    <p:sldId id="264" r:id="rId9"/>
    <p:sldId id="279" r:id="rId10"/>
    <p:sldId id="272" r:id="rId11"/>
    <p:sldId id="283" r:id="rId12"/>
    <p:sldId id="285" r:id="rId13"/>
    <p:sldId id="28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 autoAdjust="0"/>
  </p:normalViewPr>
  <p:slideViewPr>
    <p:cSldViewPr snapToGrid="0">
      <p:cViewPr varScale="1">
        <p:scale>
          <a:sx n="68" d="100"/>
          <a:sy n="68" d="100"/>
        </p:scale>
        <p:origin x="-581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19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352"/>
    </p:cViewPr>
  </p:sorterViewPr>
  <p:notesViewPr>
    <p:cSldViewPr snapToGrid="0">
      <p:cViewPr varScale="1">
        <p:scale>
          <a:sx n="46" d="100"/>
          <a:sy n="46" d="100"/>
        </p:scale>
        <p:origin x="-251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9BFDF-E467-4751-AB09-BF0BB913BC2B}" type="datetimeFigureOut">
              <a:rPr lang="pl-PL" smtClean="0"/>
              <a:t>09.05.2023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3AE31-4BB8-4CF7-934A-1DB2AA36CA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0542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8984F-649F-474C-B4B3-0DDD596BDD9F}" type="datetimeFigureOut">
              <a:rPr lang="pl-PL" smtClean="0"/>
              <a:t>09.05.2023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D75B0-BC77-43D7-B46C-F5A8CB300C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2417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D75B0-BC77-43D7-B46C-F5A8CB300C3C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5166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D75B0-BC77-43D7-B46C-F5A8CB300C3C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3849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hf sldNum="0"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ke.gda.pl/" TargetMode="External"/><Relationship Id="rId2" Type="http://schemas.openxmlformats.org/officeDocument/2006/relationships/hyperlink" Target="http://www.cke.gov.pl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kuratorium.krakow.pl/wp-content/uploads/2022/08/rozporzadzenie-ministra-edukacji-i-nauki-z-dnia-15-lipca-2022-r.-w-sprawie-wymagan-egzaminacyjnych-dla-egzaminu-osmoklasisty-przeprowadzanego-w-roku-szkolnym-2022_2023-i-2023_2024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Egzamin ósmoklasisty 2022/2023</a:t>
            </a:r>
            <a:endParaRPr lang="pl-PL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182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066800"/>
          </a:xfrm>
        </p:spPr>
        <p:txBody>
          <a:bodyPr>
            <a:normAutofit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Praca z arkuszem egzaminacyjnym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319645"/>
            <a:ext cx="10018713" cy="4471557"/>
          </a:xfrm>
        </p:spPr>
        <p:txBody>
          <a:bodyPr>
            <a:noAutofit/>
          </a:bodyPr>
          <a:lstStyle/>
          <a:p>
            <a:pPr algn="just"/>
            <a:endParaRPr lang="pl-PL" sz="2000" dirty="0" smtClean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algn="just"/>
            <a:endParaRPr lang="pl-PL" sz="2000" dirty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algn="just"/>
            <a:r>
              <a:rPr lang="pl-PL" sz="2000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po otrzymaniu arkusza uczeń sprawdza jego kompletność – braki zgłasza przez podniesienie ręki przewodniczącemu zespołu </a:t>
            </a:r>
            <a:r>
              <a:rPr lang="pl-PL" sz="2000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nadzorującego.</a:t>
            </a:r>
            <a:endParaRPr lang="pl-PL" sz="2000" dirty="0" smtClean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algn="just"/>
            <a:endParaRPr lang="pl-PL" sz="2000" dirty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algn="just"/>
            <a:endParaRPr lang="pl-PL" sz="2000" dirty="0" smtClean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algn="just"/>
            <a:endParaRPr lang="pl-PL" sz="2000" dirty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algn="just"/>
            <a:endParaRPr lang="pl-PL" sz="2000" dirty="0" smtClean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algn="just"/>
            <a:endParaRPr lang="pl-PL" sz="2000" dirty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algn="just"/>
            <a:endParaRPr lang="pl-PL" sz="2000" dirty="0" smtClean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algn="just"/>
            <a:endParaRPr lang="pl-PL" sz="2000" dirty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algn="just"/>
            <a:endParaRPr lang="pl-PL" sz="2000" dirty="0" smtClean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algn="just"/>
            <a:endParaRPr lang="pl-PL" sz="2000" b="1" u="sng" dirty="0">
              <a:latin typeface="Calibri" panose="020F0502020204030204" pitchFamily="34" charset="0"/>
              <a:cs typeface="Iskoola Pota" panose="020B0502040204020203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329" y="2579915"/>
            <a:ext cx="7950200" cy="312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841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1484310" y="163286"/>
            <a:ext cx="10018713" cy="5627915"/>
          </a:xfrm>
        </p:spPr>
        <p:txBody>
          <a:bodyPr>
            <a:normAutofit/>
          </a:bodyPr>
          <a:lstStyle/>
          <a:p>
            <a:pPr marL="0" lvl="0" indent="0" algn="just">
              <a:buClr>
                <a:srgbClr val="8BB434">
                  <a:lumMod val="75000"/>
                </a:srgbClr>
              </a:buClr>
              <a:buNone/>
            </a:pPr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pl-PL" sz="2000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    </a:t>
            </a:r>
            <a:r>
              <a:rPr lang="pl-PL" sz="2000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Uczeń zapoznaje </a:t>
            </a:r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się z </a:t>
            </a:r>
            <a:r>
              <a:rPr lang="pl-PL" sz="2000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instrukcją.</a:t>
            </a:r>
            <a:endParaRPr lang="pl-PL" sz="2000" dirty="0">
              <a:solidFill>
                <a:prstClr val="black"/>
              </a:solidFill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lvl="0" algn="just">
              <a:buClr>
                <a:srgbClr val="8BB434">
                  <a:lumMod val="75000"/>
                </a:srgbClr>
              </a:buClr>
            </a:pPr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koduje arkusz (w przypadku uczniów z dostosowaniami czynność tę wykonują członkowie zespołu nadzorującego </a:t>
            </a:r>
            <a:r>
              <a:rPr lang="pl-PL" sz="2000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egzamin)</a:t>
            </a:r>
          </a:p>
          <a:p>
            <a:pPr lvl="0" algn="just">
              <a:buClr>
                <a:srgbClr val="8BB434">
                  <a:lumMod val="75000"/>
                </a:srgbClr>
              </a:buClr>
            </a:pPr>
            <a:r>
              <a:rPr lang="pl-PL" sz="2000" b="1" i="1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*Przed </a:t>
            </a:r>
            <a:r>
              <a:rPr lang="pl-PL" sz="2000" b="1" i="1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rozpoczęciem </a:t>
            </a:r>
            <a:r>
              <a:rPr lang="pl-PL" sz="2000" b="1" i="1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egzaminu ósmoklasisty </a:t>
            </a:r>
            <a:r>
              <a:rPr lang="pl-PL" sz="2000" b="1" i="1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z każdego przedmiotu, w wyznaczonych miejscach arkusza </a:t>
            </a:r>
            <a:r>
              <a:rPr lang="pl-PL" sz="2000" b="1" i="1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egzaminacyjnego (</a:t>
            </a:r>
            <a:r>
              <a:rPr lang="pl-PL" sz="2000" b="1" i="1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na stronie tytułowej zeszytu zadań egzaminacyjnych </a:t>
            </a:r>
            <a:r>
              <a:rPr lang="pl-PL" sz="2000" b="1" i="1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oraz na </a:t>
            </a:r>
            <a:r>
              <a:rPr lang="pl-PL" sz="2000" b="1" i="1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karcie </a:t>
            </a:r>
            <a:r>
              <a:rPr lang="pl-PL" sz="2000" b="1" i="1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odpowiedzi), </a:t>
            </a:r>
            <a:r>
              <a:rPr lang="pl-PL" sz="2000" b="1" i="1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uczeń zamieszcza kod ucznia i numer </a:t>
            </a:r>
            <a:r>
              <a:rPr lang="pl-PL" sz="2000" b="1" i="1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PESEL oraz naklejki przygotowane </a:t>
            </a:r>
            <a:r>
              <a:rPr lang="pl-PL" sz="2000" b="1" i="1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przez okręgową komisję egzaminacyjną. Uczeń nie podpisuje arkusza egzaminacyjnego.</a:t>
            </a:r>
          </a:p>
        </p:txBody>
      </p:sp>
    </p:spTree>
    <p:extLst>
      <p:ext uri="{BB962C8B-B14F-4D97-AF65-F5344CB8AC3E}">
        <p14:creationId xmlns:p14="http://schemas.microsoft.com/office/powerpoint/2010/main" val="2863401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Gustawa Zielińskiego w Skępem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450" y="256495"/>
            <a:ext cx="4533900" cy="641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743" y="267372"/>
            <a:ext cx="4526206" cy="6399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5948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17764" y="1529575"/>
            <a:ext cx="10018713" cy="3124201"/>
          </a:xfrm>
        </p:spPr>
        <p:txBody>
          <a:bodyPr/>
          <a:lstStyle/>
          <a:p>
            <a:pPr lvl="0" algn="just">
              <a:buClr>
                <a:srgbClr val="8BB434">
                  <a:lumMod val="75000"/>
                </a:srgbClr>
              </a:buClr>
            </a:pPr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po czynnościach organizacyjnych i zapisaniu godziny rozpoczęcia i zakończenia egzaminu uczeń rozpoczyna pracę z arkuszem/następuje odtworzenie płyty CD (część język obcy)</a:t>
            </a:r>
          </a:p>
          <a:p>
            <a:pPr lvl="0" algn="ctr">
              <a:buClr>
                <a:srgbClr val="8BB434">
                  <a:lumMod val="75000"/>
                </a:srgbClr>
              </a:buClr>
            </a:pPr>
            <a:r>
              <a:rPr lang="pl-PL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Iskoola Pota" panose="020B0502040204020203" pitchFamily="34" charset="0"/>
              </a:rPr>
              <a:t>Uczniowie </a:t>
            </a:r>
            <a:r>
              <a:rPr lang="pl-PL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Iskoola Pota" panose="020B0502040204020203" pitchFamily="34" charset="0"/>
              </a:rPr>
              <a:t>spóźnieni nie </a:t>
            </a:r>
            <a:r>
              <a:rPr lang="pl-PL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Iskoola Pota" panose="020B0502040204020203" pitchFamily="34" charset="0"/>
              </a:rPr>
              <a:t>będą </a:t>
            </a:r>
            <a:r>
              <a:rPr lang="pl-PL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Iskoola Pota" panose="020B0502040204020203" pitchFamily="34" charset="0"/>
              </a:rPr>
              <a:t>wpuszczeni do sali egzaminacyjnej!!!</a:t>
            </a:r>
            <a:endParaRPr lang="pl-PL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052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Zaznaczanie odpowiedzi 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2400299"/>
            <a:ext cx="10018713" cy="368877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sz="2300" dirty="0">
                <a:latin typeface="Calibri" panose="020F0502020204030204" pitchFamily="34" charset="0"/>
              </a:rPr>
              <a:t>Jeśli uczeń ukończył pracę przed wyznaczonym czasem, zgłasza to zespołowi nadzorującemu przez podniesienie ręki, zamyka arkusz i odkłada go na brzeg stolika</a:t>
            </a:r>
            <a:r>
              <a:rPr lang="pl-PL" sz="2300" dirty="0" smtClean="0">
                <a:latin typeface="Calibri" panose="020F0502020204030204" pitchFamily="34" charset="0"/>
              </a:rPr>
              <a:t>.</a:t>
            </a:r>
          </a:p>
          <a:p>
            <a:pPr algn="just"/>
            <a:r>
              <a:rPr lang="pl-PL" sz="2300" dirty="0" smtClean="0">
                <a:latin typeface="Calibri" panose="020F0502020204030204" pitchFamily="34" charset="0"/>
              </a:rPr>
              <a:t> </a:t>
            </a:r>
            <a:r>
              <a:rPr lang="pl-PL" sz="2300" dirty="0">
                <a:latin typeface="Calibri" panose="020F0502020204030204" pitchFamily="34" charset="0"/>
              </a:rPr>
              <a:t>Przewodniczący zespołu nadzorującego lub członek zespołu nadzorującego w obecności ucznia sprawdza kompletność </a:t>
            </a:r>
            <a:r>
              <a:rPr lang="pl-PL" sz="2300" dirty="0" smtClean="0">
                <a:latin typeface="Calibri" panose="020F0502020204030204" pitchFamily="34" charset="0"/>
              </a:rPr>
              <a:t>materiałów</a:t>
            </a:r>
            <a:r>
              <a:rPr lang="pl-PL" sz="2300" dirty="0">
                <a:latin typeface="Calibri" panose="020F0502020204030204" pitchFamily="34" charset="0"/>
              </a:rPr>
              <a:t>.</a:t>
            </a:r>
            <a:endParaRPr lang="pl-PL" sz="23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/>
            <a:r>
              <a:rPr lang="pl-PL" sz="2300" dirty="0" smtClean="0">
                <a:latin typeface="Calibri" panose="020F0502020204030204" pitchFamily="34" charset="0"/>
              </a:rPr>
              <a:t>Dodatkowo</a:t>
            </a:r>
            <a:r>
              <a:rPr lang="pl-PL" sz="2300" dirty="0">
                <a:latin typeface="Calibri" panose="020F0502020204030204" pitchFamily="34" charset="0"/>
              </a:rPr>
              <a:t>, jeżeli zdający zgłasza zakończenie pracy wcześniej niż na </a:t>
            </a:r>
            <a:r>
              <a:rPr lang="pl-PL" sz="2300" dirty="0" smtClean="0">
                <a:latin typeface="Calibri" panose="020F0502020204030204" pitchFamily="34" charset="0"/>
              </a:rPr>
              <a:t>10 </a:t>
            </a:r>
            <a:r>
              <a:rPr lang="pl-PL" sz="2300" dirty="0">
                <a:latin typeface="Calibri" panose="020F0502020204030204" pitchFamily="34" charset="0"/>
              </a:rPr>
              <a:t>minut </a:t>
            </a:r>
            <a:r>
              <a:rPr lang="pl-PL" sz="2300" dirty="0" smtClean="0">
                <a:latin typeface="Calibri" panose="020F0502020204030204" pitchFamily="34" charset="0"/>
              </a:rPr>
              <a:t>                  przed </a:t>
            </a:r>
            <a:r>
              <a:rPr lang="pl-PL" sz="2300" dirty="0">
                <a:latin typeface="Calibri" panose="020F0502020204030204" pitchFamily="34" charset="0"/>
              </a:rPr>
              <a:t>zakończeniem czasu przeznaczonego na pracę z arkuszem – przed odebraniem jego arkusza egzaminacyjnego członek zespołu nadzorującego sprawdza, czy uczeń zaznaczył odpowiedzi na karcie odpowiedzi. </a:t>
            </a:r>
            <a:endParaRPr lang="pl-PL" sz="2300" dirty="0" smtClean="0">
              <a:latin typeface="Calibri" panose="020F0502020204030204" pitchFamily="34" charset="0"/>
            </a:endParaRPr>
          </a:p>
          <a:p>
            <a:pPr algn="just"/>
            <a:r>
              <a:rPr lang="pl-PL" sz="2300" dirty="0" smtClean="0">
                <a:latin typeface="Calibri" panose="020F0502020204030204" pitchFamily="34" charset="0"/>
              </a:rPr>
              <a:t>W </a:t>
            </a:r>
            <a:r>
              <a:rPr lang="pl-PL" sz="2300" dirty="0">
                <a:latin typeface="Calibri" panose="020F0502020204030204" pitchFamily="34" charset="0"/>
              </a:rPr>
              <a:t>przypadku braku zaznaczeń poleca zdającemu wykonanie tej czynności (nie dotyczy uczniów korzystających z arkuszy w formie dostosowanej do </a:t>
            </a:r>
            <a:r>
              <a:rPr lang="pl-PL" sz="2300" dirty="0" smtClean="0">
                <a:latin typeface="Calibri" panose="020F0502020204030204" pitchFamily="34" charset="0"/>
              </a:rPr>
              <a:t>niepełnosprawności                oraz </a:t>
            </a:r>
            <a:r>
              <a:rPr lang="pl-PL" sz="2300" dirty="0">
                <a:latin typeface="Calibri" panose="020F0502020204030204" pitchFamily="34" charset="0"/>
              </a:rPr>
              <a:t>uczniów ze specyficznymi trudnościami w uczeniu </a:t>
            </a:r>
            <a:r>
              <a:rPr lang="pl-PL" sz="2300" dirty="0" smtClean="0">
                <a:latin typeface="Calibri" panose="020F0502020204030204" pitchFamily="34" charset="0"/>
              </a:rPr>
              <a:t>się).</a:t>
            </a:r>
            <a:endParaRPr lang="pl-PL" sz="23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0968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Urządzenia telekomunikacyjne </a:t>
            </a:r>
            <a:endParaRPr lang="pl-PL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pic>
        <p:nvPicPr>
          <p:cNvPr id="1026" name="Picture 2" descr="C:\Users\Magda Ostrowsk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313" y="234853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Apple Watch B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975" y="2396157"/>
            <a:ext cx="314325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Łącznik prostoliniowy 6"/>
          <p:cNvCxnSpPr/>
          <p:nvPr/>
        </p:nvCxnSpPr>
        <p:spPr>
          <a:xfrm flipV="1">
            <a:off x="6150429" y="2396157"/>
            <a:ext cx="3015796" cy="1990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oliniowy 8"/>
          <p:cNvCxnSpPr/>
          <p:nvPr/>
        </p:nvCxnSpPr>
        <p:spPr>
          <a:xfrm>
            <a:off x="6022975" y="2420680"/>
            <a:ext cx="3143250" cy="1998829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Łącznik prostoliniowy 10"/>
          <p:cNvCxnSpPr/>
          <p:nvPr/>
        </p:nvCxnSpPr>
        <p:spPr>
          <a:xfrm flipV="1">
            <a:off x="6022975" y="2396157"/>
            <a:ext cx="3143250" cy="2095501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3907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17765" y="161693"/>
            <a:ext cx="10018713" cy="1752599"/>
          </a:xfrm>
        </p:spPr>
        <p:txBody>
          <a:bodyPr>
            <a:normAutofit/>
          </a:bodyPr>
          <a:lstStyle/>
          <a:p>
            <a:r>
              <a:rPr lang="pl-P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Przybory i materiały</a:t>
            </a:r>
            <a:endParaRPr lang="pl-PL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926771"/>
            <a:ext cx="10018713" cy="386442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Pióro/długopis z czarnym tuszem/atramentem – wszystkie części (niedozwolone jest korzystanie z długopisów zmywalnych/ścieralnych).</a:t>
            </a:r>
          </a:p>
          <a:p>
            <a:pPr algn="just"/>
            <a:r>
              <a:rPr lang="pl-PL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Linijka </a:t>
            </a:r>
            <a:r>
              <a:rPr lang="pl-PL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– matematyka (rysunki – długopisem; </a:t>
            </a:r>
            <a:r>
              <a:rPr lang="pl-PL" b="1" u="sng" dirty="0" smtClean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nie wykonuje się rysunków ołówkiem</a:t>
            </a:r>
            <a:r>
              <a:rPr lang="pl-PL" b="1" dirty="0" smtClean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).</a:t>
            </a:r>
          </a:p>
          <a:p>
            <a:pPr algn="just"/>
            <a:r>
              <a:rPr lang="pl-PL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Woda mineralna </a:t>
            </a:r>
            <a:r>
              <a:rPr lang="pl-PL" b="1" dirty="0" smtClean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(</a:t>
            </a:r>
            <a:r>
              <a:rPr lang="pl-PL" b="1" u="sng" dirty="0" smtClean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małą butelkę </a:t>
            </a:r>
            <a:r>
              <a:rPr lang="pl-PL" b="1" dirty="0" smtClean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przynosi uczeń we własnym zakresie).</a:t>
            </a:r>
          </a:p>
          <a:p>
            <a:pPr algn="just"/>
            <a:r>
              <a:rPr lang="pl-PL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Osoby</a:t>
            </a:r>
            <a:r>
              <a:rPr lang="pl-PL" dirty="0" smtClean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pl-PL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z chorobami przewlekłymi, chore lub niesprawne czasowo mogą korzystać z zaleconego przez lekarza sprzętu medycznego i leków koniecznych ze względu na chorobę.</a:t>
            </a:r>
          </a:p>
          <a:p>
            <a:pPr marL="0" indent="0" algn="just">
              <a:buNone/>
            </a:pPr>
            <a:endParaRPr lang="pl-PL" dirty="0" smtClean="0">
              <a:solidFill>
                <a:srgbClr val="FF0000"/>
              </a:solidFill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marL="0" indent="0" algn="just">
              <a:buNone/>
            </a:pPr>
            <a:r>
              <a:rPr lang="pl-PL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Podczas egzaminu uczeń </a:t>
            </a:r>
            <a:r>
              <a:rPr lang="pl-PL" u="sng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nie może korzystać </a:t>
            </a:r>
            <a:r>
              <a:rPr lang="pl-PL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z kalkulatora i słowników.</a:t>
            </a:r>
            <a:endParaRPr lang="pl-PL" dirty="0">
              <a:latin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386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Samodzielna praca ucznia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741714"/>
            <a:ext cx="10018713" cy="4343400"/>
          </a:xfrm>
        </p:spPr>
        <p:txBody>
          <a:bodyPr>
            <a:normAutofit fontScale="85000" lnSpcReduction="20000"/>
          </a:bodyPr>
          <a:lstStyle/>
          <a:p>
            <a:endParaRPr lang="pl-PL" sz="2800" dirty="0">
              <a:latin typeface="Times New Roman" panose="02020603050405020304" pitchFamily="18" charset="0"/>
            </a:endParaRPr>
          </a:p>
          <a:p>
            <a:pPr algn="just"/>
            <a:r>
              <a:rPr lang="pl-PL" sz="29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W przypadku: </a:t>
            </a:r>
          </a:p>
          <a:p>
            <a:pPr marL="0" indent="0" algn="just">
              <a:buNone/>
            </a:pPr>
            <a:r>
              <a:rPr lang="pl-PL" sz="29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a. stwierdzenia niesamodzielnego rozwiązywania zadań przez ucznia </a:t>
            </a:r>
          </a:p>
          <a:p>
            <a:pPr marL="0" indent="0" algn="just">
              <a:buNone/>
            </a:pPr>
            <a:r>
              <a:rPr lang="pl-PL" sz="29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b. wniesienia lub korzystania przez ucznia w sali egzaminacyjnej z urządzenia telekomunikacyjnego albo materiałów lub przyborów pomocniczych niewymienionych w komunikacie o przyborach </a:t>
            </a:r>
          </a:p>
          <a:p>
            <a:pPr marL="0" indent="0" algn="just">
              <a:buNone/>
            </a:pPr>
            <a:r>
              <a:rPr lang="pl-PL" sz="29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c. zakłócania przez ucznia prawidłowego </a:t>
            </a:r>
            <a:r>
              <a:rPr lang="pl-PL" sz="2900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przebiegu egzaminu, </a:t>
            </a:r>
            <a:r>
              <a:rPr lang="pl-PL" sz="29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w sposób utrudniający pracę pozostałym uczniom </a:t>
            </a:r>
          </a:p>
          <a:p>
            <a:pPr marL="0" indent="0" algn="just">
              <a:buNone/>
            </a:pPr>
            <a:r>
              <a:rPr lang="pl-PL" sz="29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– przewodniczący zespołu egzaminacyjnego przerywa i unieważnia temu uczniowi </a:t>
            </a:r>
            <a:r>
              <a:rPr lang="pl-PL" sz="2900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egzamin. </a:t>
            </a:r>
            <a:r>
              <a:rPr lang="pl-PL" sz="2900" dirty="0">
                <a:solidFill>
                  <a:srgbClr val="00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4451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Możliwość wglądu do sprawdzonych </a:t>
            </a:r>
            <a:b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i ocenionych prac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93167" y="2558142"/>
            <a:ext cx="10018713" cy="407125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Uczeń lub jego rodzice mają prawo wglądu do sprawdzonej i ocenionej pracy egzaminacyjnej tego ucznia, w miejscu i czasie wskazanym przez dyrektora okręgowej komisji egzaminacyjnej, w terminie 6 miesięcy od 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dnia ogłoszenia wyników egzaminu ósmoklasisty, tj. od 3 lipca 2023 r. 3 stycznia 2024 r..</a:t>
            </a:r>
          </a:p>
          <a:p>
            <a:pPr algn="just"/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Nie dopuszcza się możliwości dokonywania wglądu przez pełnomocnika lub z udziałem pełnomocnika albo innej osoby wskazanej przez zdającego lub jego rodziców.</a:t>
            </a:r>
            <a:endParaRPr lang="pl-PL" dirty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algn="just"/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Wniosek o wgląd do pracy egzaminacyjnej składa się do dyrektora właściwej komisji okręgowej. Wnioski o wgląd są przyjmowane i rozpatrywane od dnia udostępnienia w </a:t>
            </a:r>
            <a:r>
              <a:rPr lang="pl-PL" dirty="0" err="1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ZIU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 (</a:t>
            </a:r>
            <a:r>
              <a:rPr lang="pl-PL" dirty="0" err="1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SIOEO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) informacji o wynikach egzaminu ósmoklasisty. tj. </a:t>
            </a: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od </a:t>
            </a:r>
            <a:r>
              <a:rPr lang="pl-PL" b="1" dirty="0" smtClean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3 </a:t>
            </a: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lipca </a:t>
            </a:r>
            <a:r>
              <a:rPr lang="pl-PL" b="1" dirty="0" smtClean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2023 </a:t>
            </a: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r.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, 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zgodnie z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kolejnością wpływu.	</a:t>
            </a:r>
            <a:endParaRPr lang="pl-PL" dirty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algn="just"/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Okręgowa komisja egzaminacyjna nie zwraca kosztów podróży 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związanych  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z dojazdem osoby uprawnionej do wglądu, w tym zdającego, do miejsca wglądu wyznaczonego 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          przez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dyrektora komisji okręgowej. </a:t>
            </a:r>
            <a:r>
              <a:rPr lang="pl-PL" dirty="0">
                <a:solidFill>
                  <a:srgbClr val="00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	</a:t>
            </a:r>
          </a:p>
          <a:p>
            <a:endParaRPr lang="pl-PL" sz="2800" dirty="0">
              <a:latin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4699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Terminy</a:t>
            </a:r>
            <a:endParaRPr lang="pl-PL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280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294967295"/>
          </p:nvPr>
        </p:nvSpPr>
        <p:spPr>
          <a:xfrm>
            <a:off x="2618509" y="2265219"/>
            <a:ext cx="9258299" cy="2670463"/>
          </a:xfrm>
        </p:spPr>
        <p:txBody>
          <a:bodyPr>
            <a:noAutofit/>
          </a:bodyPr>
          <a:lstStyle/>
          <a:p>
            <a:pPr algn="just"/>
            <a:r>
              <a:rPr lang="pl-PL" sz="3200" b="1" dirty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3</a:t>
            </a:r>
            <a:r>
              <a:rPr lang="pl-PL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 lipca 2023 </a:t>
            </a:r>
            <a:r>
              <a:rPr lang="pl-PL" sz="3200" b="1" dirty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r.</a:t>
            </a:r>
            <a:r>
              <a:rPr lang="pl-PL" sz="3200" b="1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– udostępnienie w </a:t>
            </a:r>
            <a:r>
              <a:rPr lang="pl-PL" sz="3200" dirty="0" err="1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ZIU</a:t>
            </a:r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 (</a:t>
            </a:r>
            <a:r>
              <a:rPr lang="pl-PL" sz="3200" dirty="0" err="1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SIOEO</a:t>
            </a:r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) wyników egzaminu ósmoklasisty</a:t>
            </a:r>
          </a:p>
          <a:p>
            <a:pPr algn="just"/>
            <a:r>
              <a:rPr lang="pl-PL" sz="3200" b="1" dirty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6</a:t>
            </a:r>
            <a:r>
              <a:rPr lang="pl-PL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 lipca 2023 </a:t>
            </a:r>
            <a:r>
              <a:rPr lang="pl-PL" sz="3200" b="1" dirty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r. </a:t>
            </a:r>
            <a:r>
              <a:rPr lang="pl-PL" sz="32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– wydanie zdającym </a:t>
            </a:r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zaświadczeń/informacji o szczegółowych </a:t>
            </a:r>
            <a:r>
              <a:rPr lang="pl-PL" sz="32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wynikach </a:t>
            </a:r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egzaminu ósmoklasisty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921989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Harmonogram </a:t>
            </a:r>
            <a:r>
              <a:rPr lang="pl-P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przeprowadzania </a:t>
            </a:r>
            <a:r>
              <a:rPr lang="pl-P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egzaminu</a:t>
            </a:r>
            <a:r>
              <a:rPr lang="pl-PL" dirty="0" smtClean="0">
                <a:latin typeface="Impact" panose="020B0806030902050204" pitchFamily="34" charset="0"/>
              </a:rPr>
              <a:t/>
            </a:r>
            <a:br>
              <a:rPr lang="pl-PL" dirty="0" smtClean="0">
                <a:latin typeface="Impact" panose="020B0806030902050204" pitchFamily="34" charset="0"/>
              </a:rPr>
            </a:br>
            <a:r>
              <a:rPr lang="pl-PL" dirty="0" smtClean="0">
                <a:latin typeface="Impact" panose="020B0806030902050204" pitchFamily="34" charset="0"/>
              </a:rPr>
              <a:t/>
            </a:r>
            <a:br>
              <a:rPr lang="pl-PL" dirty="0" smtClean="0">
                <a:latin typeface="Impact" panose="020B0806030902050204" pitchFamily="34" charset="0"/>
              </a:rPr>
            </a:br>
            <a:r>
              <a:rPr lang="pl-PL" dirty="0"/>
              <a:t>	</a:t>
            </a:r>
            <a:br>
              <a:rPr lang="pl-PL" dirty="0"/>
            </a:br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b="1" dirty="0" smtClean="0"/>
          </a:p>
          <a:p>
            <a:r>
              <a:rPr lang="pl-PL" sz="3200" b="1" dirty="0" smtClean="0">
                <a:latin typeface="Calibri" panose="020F0502020204030204" pitchFamily="34" charset="0"/>
              </a:rPr>
              <a:t>Termin </a:t>
            </a:r>
            <a:r>
              <a:rPr lang="pl-PL" sz="3200" b="1" dirty="0">
                <a:latin typeface="Calibri" panose="020F0502020204030204" pitchFamily="34" charset="0"/>
              </a:rPr>
              <a:t>główny – </a:t>
            </a:r>
            <a:r>
              <a:rPr lang="pl-PL" sz="3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23.-25.05.2023 </a:t>
            </a:r>
            <a:r>
              <a:rPr lang="pl-PL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(wtorek, środa, czwartek)</a:t>
            </a:r>
            <a:r>
              <a:rPr lang="pl-PL" sz="2800" b="1" dirty="0">
                <a:latin typeface="Calibri" panose="020F0502020204030204" pitchFamily="34" charset="0"/>
              </a:rPr>
              <a:t/>
            </a:r>
            <a:br>
              <a:rPr lang="pl-PL" sz="2800" b="1" dirty="0">
                <a:latin typeface="Calibri" panose="020F0502020204030204" pitchFamily="34" charset="0"/>
              </a:rPr>
            </a:br>
            <a:endParaRPr lang="pl-PL" sz="2800" b="1" dirty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r>
              <a:rPr lang="pl-PL" b="1" dirty="0">
                <a:ln w="3175" cmpd="sng">
                  <a:noFill/>
                </a:ln>
                <a:solidFill>
                  <a:prstClr val="black"/>
                </a:solidFill>
                <a:latin typeface="Calibri" panose="020F0502020204030204" pitchFamily="34" charset="0"/>
              </a:rPr>
              <a:t>Termin dodatkowy – </a:t>
            </a:r>
            <a:r>
              <a:rPr lang="pl-PL" b="1" dirty="0" smtClean="0">
                <a:ln w="3175" cmpd="sng">
                  <a:noFill/>
                </a:ln>
                <a:solidFill>
                  <a:srgbClr val="FF0000"/>
                </a:solidFill>
                <a:latin typeface="Calibri" panose="020F0502020204030204" pitchFamily="34" charset="0"/>
              </a:rPr>
              <a:t>12.-14.06.2023 (poniedziałek, wtorek, środa)</a:t>
            </a:r>
            <a:endParaRPr lang="pl-PL" b="1" dirty="0">
              <a:solidFill>
                <a:srgbClr val="FF0000"/>
              </a:solidFill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type="subTitle" idx="4294967295"/>
          </p:nvPr>
        </p:nvSpPr>
        <p:spPr>
          <a:xfrm>
            <a:off x="5203825" y="3995738"/>
            <a:ext cx="6988175" cy="13890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6183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Informacje o egzaminie</a:t>
            </a:r>
            <a:endParaRPr lang="pl-PL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5873" y="2698173"/>
            <a:ext cx="10018713" cy="2460172"/>
          </a:xfrm>
        </p:spPr>
        <p:txBody>
          <a:bodyPr>
            <a:noAutofit/>
          </a:bodyPr>
          <a:lstStyle/>
          <a:p>
            <a:pPr lvl="0">
              <a:buClr>
                <a:srgbClr val="8BB434">
                  <a:lumMod val="75000"/>
                </a:srgbClr>
              </a:buClr>
            </a:pPr>
            <a:r>
              <a:rPr lang="pl-PL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strona internetowa </a:t>
            </a:r>
            <a:r>
              <a:rPr lang="pl-PL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Centralnej </a:t>
            </a:r>
            <a:r>
              <a:rPr lang="pl-PL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Komisji </a:t>
            </a:r>
            <a:r>
              <a:rPr lang="pl-PL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Egzaminacyjnej – </a:t>
            </a:r>
            <a:r>
              <a:rPr lang="pl-PL" u="sng" dirty="0" err="1" smtClean="0">
                <a:solidFill>
                  <a:srgbClr val="92D050"/>
                </a:solidFill>
                <a:latin typeface="Calibri" panose="020F0502020204030204" pitchFamily="34" charset="0"/>
                <a:cs typeface="Iskoola Pota" panose="020B0502040204020203" pitchFamily="34" charset="0"/>
                <a:hlinkClick r:id="rId2"/>
              </a:rPr>
              <a:t>www.cke.gov.pl</a:t>
            </a:r>
            <a:endParaRPr lang="pl-PL" u="sng" dirty="0">
              <a:solidFill>
                <a:srgbClr val="92D050"/>
              </a:solidFill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marL="0" lvl="0" indent="0" algn="just">
              <a:buClr>
                <a:srgbClr val="8BB434">
                  <a:lumMod val="75000"/>
                </a:srgbClr>
              </a:buClr>
              <a:buNone/>
            </a:pPr>
            <a:r>
              <a:rPr lang="pl-PL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(zakładka „egzamin ósmoklasisty”: informatory o egzaminie ósmoklasisty          od roku szkolnego 2018/2019, przykładowe arkusze egzaminacyjne, arkusze egzaminu próbnego, zestawy powtórzeniowe zadań egzaminacyjnych, arkusze wykorzystane do przeprowadzenia egzaminu ósmoklasisty w latach 2019-2022)</a:t>
            </a:r>
          </a:p>
          <a:p>
            <a:pPr lvl="0">
              <a:buClr>
                <a:srgbClr val="8BB434">
                  <a:lumMod val="75000"/>
                </a:srgbClr>
              </a:buClr>
            </a:pPr>
            <a:r>
              <a:rPr lang="pl-PL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strona </a:t>
            </a:r>
            <a:r>
              <a:rPr lang="pl-PL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internetowa Okręgowej Komisji Egzaminacyjnej - </a:t>
            </a:r>
            <a:r>
              <a:rPr lang="pl-PL" dirty="0" err="1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  <a:hlinkClick r:id="rId3"/>
              </a:rPr>
              <a:t>www.oke.gda.pl</a:t>
            </a:r>
            <a:endParaRPr lang="pl-PL" dirty="0">
              <a:solidFill>
                <a:srgbClr val="000000"/>
              </a:solidFill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marL="0" indent="0">
              <a:buNone/>
            </a:pPr>
            <a:endParaRPr lang="pl-PL" dirty="0">
              <a:solidFill>
                <a:srgbClr val="000000"/>
              </a:solidFill>
              <a:latin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853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5400" dirty="0" smtClean="0">
                <a:latin typeface="Impact" panose="020B0806030902050204" pitchFamily="34" charset="0"/>
              </a:rPr>
              <a:t/>
            </a:r>
            <a:br>
              <a:rPr lang="pl-PL" sz="5400" dirty="0" smtClean="0">
                <a:latin typeface="Impact" panose="020B0806030902050204" pitchFamily="34" charset="0"/>
              </a:rPr>
            </a:br>
            <a:r>
              <a:rPr lang="pl-PL" sz="5400" dirty="0">
                <a:latin typeface="Impact" panose="020B0806030902050204" pitchFamily="34" charset="0"/>
              </a:rPr>
              <a:t/>
            </a:r>
            <a:br>
              <a:rPr lang="pl-PL" sz="5400" dirty="0">
                <a:latin typeface="Impact" panose="020B0806030902050204" pitchFamily="34" charset="0"/>
              </a:rPr>
            </a:br>
            <a:r>
              <a:rPr lang="pl-PL" sz="5400" dirty="0" smtClean="0">
                <a:latin typeface="Impact" panose="020B0806030902050204" pitchFamily="34" charset="0"/>
              </a:rPr>
              <a:t/>
            </a:r>
            <a:br>
              <a:rPr lang="pl-PL" sz="5400" dirty="0" smtClean="0">
                <a:latin typeface="Impact" panose="020B0806030902050204" pitchFamily="34" charset="0"/>
              </a:rPr>
            </a:br>
            <a:r>
              <a:rPr lang="pl-PL" sz="5400" dirty="0">
                <a:latin typeface="Impact" panose="020B0806030902050204" pitchFamily="34" charset="0"/>
              </a:rPr>
              <a:t/>
            </a:r>
            <a:br>
              <a:rPr lang="pl-PL" sz="5400" dirty="0">
                <a:latin typeface="Impact" panose="020B0806030902050204" pitchFamily="34" charset="0"/>
              </a:rPr>
            </a:br>
            <a:endParaRPr lang="pl-PL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2572278" y="1948543"/>
            <a:ext cx="8930748" cy="3689238"/>
          </a:xfrm>
        </p:spPr>
        <p:txBody>
          <a:bodyPr/>
          <a:lstStyle/>
          <a:p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r>
              <a:rPr lang="pl-P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Dziękuję za </a:t>
            </a:r>
            <a:r>
              <a:rPr lang="pl-P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uwagę</a:t>
            </a:r>
          </a:p>
          <a:p>
            <a:pPr algn="ctr"/>
            <a:r>
              <a:rPr lang="pl-PL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</a:t>
            </a:r>
            <a:r>
              <a:rPr lang="pl-P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życzymy powodzenia!</a:t>
            </a:r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268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6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96183" y="685800"/>
            <a:ext cx="10018713" cy="51054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sz="28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1</a:t>
            </a:r>
            <a:r>
              <a:rPr lang="pl-PL" sz="28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. Do </a:t>
            </a:r>
            <a:r>
              <a:rPr lang="pl-PL" sz="2800" b="1" dirty="0">
                <a:latin typeface="Calibri" panose="020F0502020204030204" pitchFamily="34" charset="0"/>
                <a:cs typeface="Iskoola Pota" panose="020B0502040204020203" pitchFamily="34" charset="0"/>
              </a:rPr>
              <a:t>egzaminu </a:t>
            </a:r>
            <a:r>
              <a:rPr lang="pl-PL" sz="28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w </a:t>
            </a:r>
            <a:r>
              <a:rPr lang="pl-PL" sz="2800" b="1" dirty="0">
                <a:latin typeface="Calibri" panose="020F0502020204030204" pitchFamily="34" charset="0"/>
                <a:cs typeface="Iskoola Pota" panose="020B0502040204020203" pitchFamily="34" charset="0"/>
              </a:rPr>
              <a:t>terminie dodatkowym przystępuje uczeń, który: </a:t>
            </a:r>
          </a:p>
          <a:p>
            <a:pPr marL="0" indent="0" algn="just">
              <a:buNone/>
            </a:pPr>
            <a:r>
              <a:rPr lang="pl-PL" sz="2800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a) nie przystąpił do egzaminu ósmoklasisty z danego przedmiotu             lub przedmiotów w terminie głównym z przyczyn losowych                    bądź  zdrowotnych ALBO</a:t>
            </a:r>
          </a:p>
          <a:p>
            <a:pPr marL="0" indent="0" algn="just">
              <a:buNone/>
            </a:pPr>
            <a:r>
              <a:rPr lang="pl-PL" sz="2800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b) przerwał lub któremu przerwano i unieważniono egzamin ósmoklasisty z danego przedmiotu lub przedmiotów w terminie głównym (również        z przyczyn losowych lub zdrowotnych).</a:t>
            </a:r>
          </a:p>
          <a:p>
            <a:pPr marL="0" indent="0" algn="just">
              <a:buNone/>
            </a:pPr>
            <a:r>
              <a:rPr lang="pl-PL" sz="2800" b="1" dirty="0">
                <a:latin typeface="Calibri" panose="020F0502020204030204" pitchFamily="34" charset="0"/>
                <a:cs typeface="Iskoola Pota" panose="020B0502040204020203" pitchFamily="34" charset="0"/>
              </a:rPr>
              <a:t>2</a:t>
            </a:r>
            <a:r>
              <a:rPr lang="pl-PL" sz="28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. Do egzaminu ósmoklasisty w terminie dodatkowym zdający przystępuje również uczeń, któremu dyrektor </a:t>
            </a:r>
            <a:r>
              <a:rPr lang="pl-PL" sz="2800" b="1" dirty="0" err="1" smtClean="0">
                <a:latin typeface="Calibri" panose="020F0502020204030204" pitchFamily="34" charset="0"/>
                <a:cs typeface="Iskoola Pota" panose="020B0502040204020203" pitchFamily="34" charset="0"/>
              </a:rPr>
              <a:t>OKE</a:t>
            </a:r>
            <a:r>
              <a:rPr lang="pl-PL" sz="28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 lub dyrektor </a:t>
            </a:r>
            <a:r>
              <a:rPr lang="pl-PL" sz="2800" b="1" dirty="0" err="1" smtClean="0">
                <a:latin typeface="Calibri" panose="020F0502020204030204" pitchFamily="34" charset="0"/>
                <a:cs typeface="Iskoola Pota" panose="020B0502040204020203" pitchFamily="34" charset="0"/>
              </a:rPr>
              <a:t>CKE</a:t>
            </a:r>
            <a:r>
              <a:rPr lang="pl-PL" sz="28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 unieważnił egzamin z danego przedmiotu lub przedmiotów.</a:t>
            </a:r>
          </a:p>
          <a:p>
            <a:pPr marL="0" indent="0" algn="just">
              <a:buNone/>
            </a:pPr>
            <a:r>
              <a:rPr lang="pl-PL" sz="2800" b="1" dirty="0">
                <a:latin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pl-PL" sz="28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3. Do </a:t>
            </a:r>
            <a:r>
              <a:rPr lang="pl-PL" sz="2800" b="1" dirty="0">
                <a:latin typeface="Calibri" panose="020F0502020204030204" pitchFamily="34" charset="0"/>
                <a:cs typeface="Iskoola Pota" panose="020B0502040204020203" pitchFamily="34" charset="0"/>
              </a:rPr>
              <a:t>egzaminu ósmoklasisty w terminie dodatkowym zdający przystępuje w </a:t>
            </a:r>
            <a:r>
              <a:rPr lang="pl-PL" sz="28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szkole, której </a:t>
            </a:r>
            <a:r>
              <a:rPr lang="pl-PL" sz="2800" b="1" dirty="0">
                <a:latin typeface="Calibri" panose="020F0502020204030204" pitchFamily="34" charset="0"/>
                <a:cs typeface="Iskoola Pota" panose="020B0502040204020203" pitchFamily="34" charset="0"/>
              </a:rPr>
              <a:t>jest </a:t>
            </a:r>
            <a:r>
              <a:rPr lang="pl-PL" sz="28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uczniem. </a:t>
            </a:r>
            <a:r>
              <a:rPr lang="pl-PL" sz="2800" dirty="0">
                <a:latin typeface="Iskoola Pota" panose="020B0502040204020203" pitchFamily="34" charset="0"/>
                <a:cs typeface="Iskoola Pota" panose="020B0502040204020203" pitchFamily="34" charset="0"/>
              </a:rPr>
              <a:t>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6117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Struktury egzaminu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23 maja 2023 r.</a:t>
            </a:r>
            <a:r>
              <a:rPr lang="pl-PL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pl-PL" dirty="0" smtClean="0">
                <a:latin typeface="Calibri" panose="020F0502020204030204" pitchFamily="34" charset="0"/>
              </a:rPr>
              <a:t>– język polski (godz. 9:00)</a:t>
            </a:r>
          </a:p>
          <a:p>
            <a:pPr algn="just"/>
            <a:r>
              <a:rPr lang="pl-PL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24 maja 2023 r. </a:t>
            </a:r>
            <a:r>
              <a:rPr lang="pl-PL" dirty="0" smtClean="0">
                <a:latin typeface="Calibri" panose="020F0502020204030204" pitchFamily="34" charset="0"/>
              </a:rPr>
              <a:t>– matematyka (godz. 9:00)</a:t>
            </a:r>
          </a:p>
          <a:p>
            <a:pPr algn="just"/>
            <a:r>
              <a:rPr lang="pl-PL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25 maja 2023 r. </a:t>
            </a:r>
            <a:r>
              <a:rPr lang="pl-PL" dirty="0" smtClean="0">
                <a:latin typeface="Calibri" panose="020F0502020204030204" pitchFamily="34" charset="0"/>
              </a:rPr>
              <a:t>– język angielski (godz</a:t>
            </a:r>
            <a:r>
              <a:rPr lang="pl-PL" dirty="0">
                <a:latin typeface="Calibri" panose="020F0502020204030204" pitchFamily="34" charset="0"/>
              </a:rPr>
              <a:t>. 9:00)</a:t>
            </a:r>
          </a:p>
          <a:p>
            <a:pPr marL="0" indent="0">
              <a:buNone/>
            </a:pPr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814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Czas trwania poszczególnych części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8000" dirty="0">
                <a:solidFill>
                  <a:srgbClr val="00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	</a:t>
            </a:r>
          </a:p>
          <a:p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294967295"/>
          </p:nvPr>
        </p:nvSpPr>
        <p:spPr>
          <a:xfrm>
            <a:off x="1849583" y="2119313"/>
            <a:ext cx="10342418" cy="36718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b="1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Część pierwsza: </a:t>
            </a:r>
            <a:r>
              <a:rPr lang="pl-PL" sz="32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 </a:t>
            </a:r>
          </a:p>
          <a:p>
            <a:pPr marL="0" indent="0">
              <a:buNone/>
            </a:pPr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język </a:t>
            </a:r>
            <a:r>
              <a:rPr lang="pl-PL" sz="32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polski – trwa </a:t>
            </a:r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120 </a:t>
            </a:r>
            <a:r>
              <a:rPr lang="pl-PL" sz="32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minut </a:t>
            </a:r>
          </a:p>
          <a:p>
            <a:pPr marL="0" indent="0">
              <a:buNone/>
            </a:pPr>
            <a:r>
              <a:rPr lang="pl-PL" sz="3200" b="1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Część druga:</a:t>
            </a:r>
          </a:p>
          <a:p>
            <a:pPr marL="0" lvl="0" indent="0">
              <a:buClr>
                <a:srgbClr val="8BB434">
                  <a:lumMod val="75000"/>
                </a:srgbClr>
              </a:buClr>
              <a:buNone/>
            </a:pPr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matematyka </a:t>
            </a:r>
            <a:r>
              <a:rPr lang="pl-PL" sz="32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– trwa </a:t>
            </a:r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100 </a:t>
            </a:r>
            <a:r>
              <a:rPr lang="pl-PL" sz="32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minut 	</a:t>
            </a:r>
            <a:endParaRPr lang="pl-PL" sz="3200" dirty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marL="0" indent="0">
              <a:buNone/>
            </a:pPr>
            <a:r>
              <a:rPr lang="pl-PL" sz="3200" b="1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Część trzecia:</a:t>
            </a:r>
          </a:p>
          <a:p>
            <a:pPr marL="0" indent="0">
              <a:buNone/>
            </a:pPr>
            <a:r>
              <a:rPr lang="pl-PL" sz="3200" dirty="0">
                <a:latin typeface="Calibri" panose="020F0502020204030204" pitchFamily="34" charset="0"/>
              </a:rPr>
              <a:t>j</a:t>
            </a:r>
            <a:r>
              <a:rPr lang="pl-PL" sz="3200" dirty="0" smtClean="0">
                <a:latin typeface="Calibri" panose="020F0502020204030204" pitchFamily="34" charset="0"/>
              </a:rPr>
              <a:t>ęzyk angielski - trwa 90 minut</a:t>
            </a:r>
            <a:endParaRPr lang="pl-PL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231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Przedłużenie czasu trwania egzaminu</a:t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dotyczy uczniów:</a:t>
            </a:r>
            <a:b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- z autyzmem, w tym z zespołem Aspergera</a:t>
            </a:r>
            <a:b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- ze specyficznymi trudnościami w uczeniu się, w tym z dysleksją, dysgrafią, dysortografią, dyskalkulią</a:t>
            </a:r>
            <a:r>
              <a:rPr lang="pl-PL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/>
            </a:r>
            <a:br>
              <a:rPr lang="pl-PL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pl-PL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- 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z chorobami przewlekłymi</a:t>
            </a:r>
            <a:b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- niepełnosprawnych intelektualnie w stopniu lekkim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2800" dirty="0" smtClean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600" dirty="0">
              <a:solidFill>
                <a:srgbClr val="000000"/>
              </a:solidFill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294967295"/>
          </p:nvPr>
        </p:nvSpPr>
        <p:spPr>
          <a:xfrm>
            <a:off x="2140527" y="3335338"/>
            <a:ext cx="10051473" cy="2455862"/>
          </a:xfrm>
        </p:spPr>
        <p:txBody>
          <a:bodyPr>
            <a:normAutofit/>
          </a:bodyPr>
          <a:lstStyle/>
          <a:p>
            <a:r>
              <a:rPr lang="pl-PL" sz="3200" dirty="0">
                <a:latin typeface="Calibri" panose="020F0502020204030204" pitchFamily="34" charset="0"/>
              </a:rPr>
              <a:t>j</a:t>
            </a:r>
            <a:r>
              <a:rPr lang="pl-PL" sz="3200" dirty="0" smtClean="0">
                <a:latin typeface="Calibri" panose="020F0502020204030204" pitchFamily="34" charset="0"/>
              </a:rPr>
              <a:t>ęzyk polski </a:t>
            </a:r>
            <a:r>
              <a:rPr lang="pl-PL" sz="3200" dirty="0">
                <a:latin typeface="Calibri" panose="020F0502020204030204" pitchFamily="34" charset="0"/>
              </a:rPr>
              <a:t>– </a:t>
            </a:r>
            <a:r>
              <a:rPr lang="pl-PL" sz="3200" dirty="0" smtClean="0">
                <a:latin typeface="Calibri" panose="020F0502020204030204" pitchFamily="34" charset="0"/>
              </a:rPr>
              <a:t>do 180 minut</a:t>
            </a:r>
          </a:p>
          <a:p>
            <a:r>
              <a:rPr lang="pl-PL" sz="3200" dirty="0">
                <a:latin typeface="Calibri" panose="020F0502020204030204" pitchFamily="34" charset="0"/>
              </a:rPr>
              <a:t>m</a:t>
            </a:r>
            <a:r>
              <a:rPr lang="pl-PL" sz="3200" dirty="0" smtClean="0">
                <a:latin typeface="Calibri" panose="020F0502020204030204" pitchFamily="34" charset="0"/>
              </a:rPr>
              <a:t>atematyka – do 150 minut</a:t>
            </a:r>
          </a:p>
          <a:p>
            <a:r>
              <a:rPr lang="pl-PL" sz="3200" dirty="0">
                <a:latin typeface="Calibri" panose="020F0502020204030204" pitchFamily="34" charset="0"/>
              </a:rPr>
              <a:t>j</a:t>
            </a:r>
            <a:r>
              <a:rPr lang="pl-PL" sz="3200" dirty="0" smtClean="0">
                <a:latin typeface="Calibri" panose="020F0502020204030204" pitchFamily="34" charset="0"/>
              </a:rPr>
              <a:t>ęzyk angielski – do 135 minut</a:t>
            </a:r>
            <a:endParaRPr lang="pl-PL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520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Zakres sprawdzanych umiejętności: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rozporzadzenie-ministra-edukacji-i-nauki-z-dnia-15-lipca-2022-r.-w-sprawie-wymagan-egzaminacyjnych-dla-egzaminu-osmoklasisty-przeprowadzanego-w-roku-szkolnym-2022_2023-i-2023_2024.pdf</a:t>
            </a:r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2654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393371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Zasady przeprowadzania egzaminu</a:t>
            </a: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208313"/>
            <a:ext cx="10018713" cy="4898573"/>
          </a:xfrm>
        </p:spPr>
        <p:txBody>
          <a:bodyPr>
            <a:noAutofit/>
          </a:bodyPr>
          <a:lstStyle/>
          <a:p>
            <a:pPr algn="just"/>
            <a:r>
              <a:rPr lang="pl-PL" sz="20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Zdający powinni  mieć przy sobie dokument stwierdzający tożsamość (np. legitymację szkolną).</a:t>
            </a:r>
          </a:p>
          <a:p>
            <a:pPr algn="just"/>
            <a:r>
              <a:rPr lang="pl-PL" sz="20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O godzinie wyznaczonej przez przewodniczącego zespołu egzaminacyjnego uczniowie wchodzą do sali egzaminacyjnej pojedynczo. Przed wejściem do sali uczniowie losują numery stolików (nie dotyczy uczniów z dostosowaniami).</a:t>
            </a:r>
          </a:p>
          <a:p>
            <a:pPr algn="just"/>
            <a:r>
              <a:rPr lang="pl-PL" sz="20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W czasie trwania egzaminu uczniowie nie powinni opuszczać </a:t>
            </a:r>
            <a:r>
              <a:rPr lang="pl-PL" sz="2000" b="1" dirty="0">
                <a:latin typeface="Calibri" panose="020F0502020204030204" pitchFamily="34" charset="0"/>
                <a:cs typeface="Iskoola Pota" panose="020B0502040204020203" pitchFamily="34" charset="0"/>
              </a:rPr>
              <a:t>s</a:t>
            </a:r>
            <a:r>
              <a:rPr lang="pl-PL" sz="20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ali egzaminacyjnej. </a:t>
            </a:r>
            <a:r>
              <a:rPr lang="pl-PL" sz="20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/>
            </a:r>
            <a:br>
              <a:rPr lang="pl-PL" sz="20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</a:br>
            <a:r>
              <a:rPr lang="pl-PL" sz="20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W </a:t>
            </a:r>
            <a:r>
              <a:rPr lang="pl-PL" sz="20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przypadku konieczności wyjścia zdający sygnalizuje taką potrzebę przez podniesienie ręki.</a:t>
            </a:r>
          </a:p>
          <a:p>
            <a:pPr algn="just"/>
            <a:r>
              <a:rPr lang="pl-PL" sz="20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Członkowie zespołu nadzorującego mogą udzielać odpowiedzi na pytania zdających związane wyłącznie z kodowaniem arkusza oraz instrukcją dla zdającego.</a:t>
            </a:r>
          </a:p>
          <a:p>
            <a:pPr algn="just"/>
            <a:r>
              <a:rPr lang="pl-PL" sz="20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Uczeń, który jest chory, może korzystać z zaleconego przez lekarza </a:t>
            </a:r>
            <a:r>
              <a:rPr lang="pl-PL" sz="2000" b="1" dirty="0">
                <a:latin typeface="Calibri" panose="020F0502020204030204" pitchFamily="34" charset="0"/>
                <a:cs typeface="Iskoola Pota" panose="020B0502040204020203" pitchFamily="34" charset="0"/>
              </a:rPr>
              <a:t>sprzętu </a:t>
            </a:r>
            <a:r>
              <a:rPr lang="pl-PL" sz="20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medycznego </a:t>
            </a:r>
            <a:r>
              <a:rPr lang="pl-PL" sz="20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/>
            </a:r>
            <a:br>
              <a:rPr lang="pl-PL" sz="20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</a:br>
            <a:r>
              <a:rPr lang="pl-PL" sz="20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i </a:t>
            </a:r>
            <a:r>
              <a:rPr lang="pl-PL" sz="2000" b="1" dirty="0">
                <a:latin typeface="Calibri" panose="020F0502020204030204" pitchFamily="34" charset="0"/>
                <a:cs typeface="Iskoola Pota" panose="020B0502040204020203" pitchFamily="34" charset="0"/>
              </a:rPr>
              <a:t>leków koniecznych ze względu na chorobę, pod warunkiem że taka konieczność została zgłoszona przewodniczącemu zespołu egzaminacyjnego przed rozpoczęciem danej części </a:t>
            </a:r>
            <a:r>
              <a:rPr lang="pl-PL" sz="20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egzaminu.</a:t>
            </a:r>
            <a:endParaRPr lang="pl-PL" sz="1800" b="1" dirty="0" smtClean="0">
              <a:latin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823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1" y="270164"/>
            <a:ext cx="10018713" cy="1361209"/>
          </a:xfrm>
        </p:spPr>
        <p:txBody>
          <a:bodyPr>
            <a:normAutofit/>
          </a:bodyPr>
          <a:lstStyle/>
          <a:p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Zasady przeprowadzania </a:t>
            </a: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egzaminu – c.d.</a:t>
            </a: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496291"/>
            <a:ext cx="10018713" cy="4405745"/>
          </a:xfrm>
        </p:spPr>
        <p:txBody>
          <a:bodyPr>
            <a:normAutofit/>
          </a:bodyPr>
          <a:lstStyle/>
          <a:p>
            <a:pPr algn="just"/>
            <a:r>
              <a:rPr lang="pl-PL" sz="2000" b="1" dirty="0">
                <a:latin typeface="Calibri" panose="020F0502020204030204" pitchFamily="34" charset="0"/>
              </a:rPr>
              <a:t>U</a:t>
            </a:r>
            <a:r>
              <a:rPr lang="pl-PL" sz="2000" b="1" dirty="0" smtClean="0">
                <a:latin typeface="Calibri" panose="020F0502020204030204" pitchFamily="34" charset="0"/>
              </a:rPr>
              <a:t>czeń </a:t>
            </a:r>
            <a:r>
              <a:rPr lang="pl-PL" sz="2000" b="1" dirty="0">
                <a:latin typeface="Calibri" panose="020F0502020204030204" pitchFamily="34" charset="0"/>
              </a:rPr>
              <a:t>ma dodatkowo 5 minut, które przeznaczone są na sprawdzenie poprawności przeniesienia odpowiedzi do zadań zamkniętych na kartę odpowiedzi po zakończeniu czasu </a:t>
            </a:r>
            <a:r>
              <a:rPr lang="pl-PL" sz="2000" b="1" dirty="0" smtClean="0">
                <a:latin typeface="Calibri" panose="020F0502020204030204" pitchFamily="34" charset="0"/>
              </a:rPr>
              <a:t>przewidzianego na </a:t>
            </a:r>
            <a:r>
              <a:rPr lang="pl-PL" sz="2000" b="1" dirty="0">
                <a:latin typeface="Calibri" panose="020F0502020204030204" pitchFamily="34" charset="0"/>
              </a:rPr>
              <a:t>rozwiązanie zadań (dotyczy zdających, którzy mają obowiązek zaznaczenia odpowiedzi na karcie odpowiedzi</a:t>
            </a:r>
            <a:r>
              <a:rPr lang="pl-PL" sz="2000" b="1" dirty="0" smtClean="0">
                <a:latin typeface="Calibri" panose="020F0502020204030204" pitchFamily="34" charset="0"/>
              </a:rPr>
              <a:t>). </a:t>
            </a:r>
            <a:endParaRPr lang="pl-PL" sz="20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3542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1548</TotalTime>
  <Words>917</Words>
  <Application>Microsoft Office PowerPoint</Application>
  <PresentationFormat>Niestandardowy</PresentationFormat>
  <Paragraphs>95</Paragraphs>
  <Slides>21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Paralaksa</vt:lpstr>
      <vt:lpstr>Egzamin ósmoklasisty 2022/2023</vt:lpstr>
      <vt:lpstr>   Harmonogram przeprowadzania egzaminu    </vt:lpstr>
      <vt:lpstr>Prezentacja programu PowerPoint</vt:lpstr>
      <vt:lpstr>Struktury egzaminu</vt:lpstr>
      <vt:lpstr>Czas trwania poszczególnych części</vt:lpstr>
      <vt:lpstr>Przedłużenie czasu trwania egzaminu dotyczy uczniów: - z autyzmem, w tym z zespołem Aspergera - ze specyficznymi trudnościami w uczeniu się, w tym z dysleksją, dysgrafią, dysortografią, dyskalkulią - z chorobami przewlekłymi - niepełnosprawnych intelektualnie w stopniu lekkim</vt:lpstr>
      <vt:lpstr>Zakres sprawdzanych umiejętności:</vt:lpstr>
      <vt:lpstr>Zasady przeprowadzania egzaminu</vt:lpstr>
      <vt:lpstr>Zasady przeprowadzania egzaminu – c.d.</vt:lpstr>
      <vt:lpstr>Praca z arkuszem egzaminacyjnym</vt:lpstr>
      <vt:lpstr>Prezentacja programu PowerPoint</vt:lpstr>
      <vt:lpstr>Prezentacja programu PowerPoint</vt:lpstr>
      <vt:lpstr>Prezentacja programu PowerPoint</vt:lpstr>
      <vt:lpstr>Zaznaczanie odpowiedzi </vt:lpstr>
      <vt:lpstr>Urządzenia telekomunikacyjne </vt:lpstr>
      <vt:lpstr>Przybory i materiały</vt:lpstr>
      <vt:lpstr>Samodzielna praca ucznia</vt:lpstr>
      <vt:lpstr>Możliwość wglądu do sprawdzonych  i ocenionych prac</vt:lpstr>
      <vt:lpstr>Terminy</vt:lpstr>
      <vt:lpstr>Informacje o egzaminie</vt:lpstr>
      <vt:lpstr>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gimnazjalny 2015/2016</dc:title>
  <dc:creator>user</dc:creator>
  <cp:lastModifiedBy>komp</cp:lastModifiedBy>
  <cp:revision>132</cp:revision>
  <dcterms:created xsi:type="dcterms:W3CDTF">2016-02-24T21:59:27Z</dcterms:created>
  <dcterms:modified xsi:type="dcterms:W3CDTF">2023-05-09T07:03:44Z</dcterms:modified>
</cp:coreProperties>
</file>